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94679"/>
  </p:normalViewPr>
  <p:slideViewPr>
    <p:cSldViewPr snapToGrid="0" snapToObjects="1">
      <p:cViewPr varScale="1">
        <p:scale>
          <a:sx n="96" d="100"/>
          <a:sy n="96" d="100"/>
        </p:scale>
        <p:origin x="9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latin typeface="Tahoma"/>
              </a:rPr>
              <a:t>Click to move the slide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AU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AU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AU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AU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7045AB3A-A386-46D0-9CA4-4FD5F2D19937}" type="slidenum">
              <a:rPr lang="en-AU" sz="1400" b="0" strike="noStrike" spc="-1">
                <a:latin typeface="Times New Roman"/>
              </a:rPr>
              <a:t>‹#›</a:t>
            </a:fld>
            <a:endParaRPr lang="en-A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62FB7A5-7A54-48CD-B289-8B5D7C1D9B82}" type="slidenum">
              <a:rPr lang="en-US" sz="1200" b="0" strike="noStrike" spc="-1">
                <a:latin typeface="Arial"/>
              </a:rPr>
              <a:t>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75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8B9DAD7-B65F-47AB-94B1-93CC758E11E5}" type="slidenum">
              <a:rPr lang="en-US" sz="1200" b="0" strike="noStrike" spc="-1">
                <a:latin typeface="Arial"/>
              </a:rPr>
              <a:t>10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ECAAF6D-BC24-4157-9063-4DDD440B003E}" type="slidenum">
              <a:rPr lang="en-US" sz="1200" b="0" strike="noStrike" spc="-1">
                <a:latin typeface="Arial"/>
              </a:rPr>
              <a:t>11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7FFD0C9-FE86-419F-91C1-F866E32DCEB5}" type="slidenum">
              <a:rPr lang="en-US" sz="1200" b="0" strike="noStrike" spc="-1">
                <a:latin typeface="Arial"/>
              </a:rPr>
              <a:t>12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03A5903-CECB-4DBF-90E6-F8A7C87730DB}" type="slidenum">
              <a:rPr lang="en-US" sz="1200" b="0" strike="noStrike" spc="-1">
                <a:latin typeface="Arial"/>
              </a:rPr>
              <a:t>13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098CD3F-FD13-4176-AA69-10BFF32782E1}" type="slidenum">
              <a:rPr lang="en-US" sz="1200" b="0" strike="noStrike" spc="-1">
                <a:latin typeface="Arial"/>
              </a:rPr>
              <a:t>14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B815770-1E5B-421C-B8B3-D287FB3FF3B8}" type="slidenum">
              <a:rPr lang="en-US" sz="1200" b="0" strike="noStrike" spc="-1">
                <a:latin typeface="Arial"/>
              </a:rPr>
              <a:t>15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744E77B-8914-4493-9C91-6873B0183402}" type="slidenum">
              <a:rPr lang="en-US" sz="1200" b="0" strike="noStrike" spc="-1">
                <a:latin typeface="Arial"/>
              </a:rPr>
              <a:t>16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77210E5-900D-45B9-A551-E2DCB5CB3456}" type="slidenum">
              <a:rPr lang="en-US" sz="1200" b="0" strike="noStrike" spc="-1">
                <a:latin typeface="Arial"/>
              </a:rPr>
              <a:t>17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99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060AF81-6313-4669-AC94-34346B1CA4C1}" type="slidenum">
              <a:rPr lang="en-US" sz="1200" b="0" strike="noStrike" spc="-1">
                <a:latin typeface="Arial"/>
              </a:rPr>
              <a:t>18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2C4547F-FA79-44BD-BEB7-4950E1882DBF}" type="slidenum">
              <a:rPr lang="en-US" sz="1200" b="0" strike="noStrike" spc="-1">
                <a:latin typeface="Arial"/>
              </a:rPr>
              <a:t>19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46A3E0A-33E1-4027-B363-64889BAE965D}" type="slidenum">
              <a:rPr lang="en-US" sz="1200" b="0" strike="noStrike" spc="-1">
                <a:latin typeface="Arial"/>
              </a:rPr>
              <a:t>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45F98FE-F99B-4B1B-852C-4E41FAF06BB8}" type="slidenum">
              <a:rPr lang="en-US" sz="1200" b="0" strike="noStrike" spc="-1">
                <a:latin typeface="Arial"/>
              </a:rPr>
              <a:t>20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2B69226-6C60-46AC-B5DB-55EC097F2D38}" type="slidenum">
              <a:rPr lang="en-US" sz="1200" b="0" strike="noStrike" spc="-1">
                <a:latin typeface="Arial"/>
              </a:rPr>
              <a:t>21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74AB130-7FDA-4E96-8B44-C5B92E44409E}" type="slidenum">
              <a:rPr lang="en-US" sz="1200" b="0" strike="noStrike" spc="-1">
                <a:latin typeface="Arial"/>
              </a:rPr>
              <a:t>22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049E120-2C1C-49E7-A63F-F5758B21E5BA}" type="slidenum">
              <a:rPr lang="en-US" sz="1200" b="0" strike="noStrike" spc="-1">
                <a:latin typeface="Arial"/>
              </a:rPr>
              <a:t>23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D841519-C28D-4B56-914B-F74832E458E5}" type="slidenum">
              <a:rPr lang="en-US" sz="1200" b="0" strike="noStrike" spc="-1">
                <a:latin typeface="Arial"/>
              </a:rPr>
              <a:t>24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20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C0341CC-0E51-49A6-AFFB-F5AEE5E365D5}" type="slidenum">
              <a:rPr lang="en-US" sz="1200" b="0" strike="noStrike" spc="-1">
                <a:latin typeface="Arial"/>
              </a:rPr>
              <a:t>25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C8DB0CC-18B1-4556-BF5E-026170B4EAA6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28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EF33527-A871-401D-ACD7-392CCC1795E5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31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B994718-05E1-4370-B2BB-F5FF00880D46}" type="slidenum">
              <a:rPr lang="en-US" sz="1200" b="0" strike="noStrike" spc="-1">
                <a:latin typeface="Arial"/>
              </a:rPr>
              <a:t>3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A2CD3CC-741B-41F6-B523-05821A2B60EF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6068DFF-E21A-4561-867A-339A4A25E644}" type="slidenum">
              <a:rPr lang="en-US" sz="1200" b="0" strike="noStrike" spc="-1">
                <a:latin typeface="Arial"/>
              </a:rPr>
              <a:t>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F8CA1A2-FE6C-4AF2-93AD-6964ACE0EE8D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6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25EF5F7-A2E6-4C2E-82F2-6B0B87E4DFC3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7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With the advent of CIDR, the classful restrictions no longer exist. Address space may be allocated and assigned on bit boundaries, and routers may use one aggregated route (like 194.145.96.0/20) instead of advertising 16 class C addresses [RFC-1518]. </a:t>
            </a:r>
            <a:endParaRPr lang="en-A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A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A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'addrs' represents the number of addresses available; note that the number of addressable hosts normally is 2 less than this number because the host parts with all equal bits (all 0s and all 1s) are reserved.</a:t>
            </a:r>
            <a:br/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'bits' represents the size of the allocation/assignment in bits of address space. </a:t>
            </a:r>
            <a:endParaRPr lang="en-A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'prefix' represents the length of the route prefix covering this address space. This is sometimes used to indicate the size of an allocation/assignment.</a:t>
            </a:r>
            <a:br/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'class' represents the size of the address space in terms of classful network numbers. 'mask' represents the network mask defining the routing prefix in dotted decimal notation. </a:t>
            </a:r>
            <a:endParaRPr lang="en-AU" sz="12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AU" sz="1200" b="0" strike="noStrike" spc="-1">
              <a:latin typeface="Arial"/>
            </a:endParaRPr>
          </a:p>
        </p:txBody>
      </p:sp>
      <p:sp>
        <p:nvSpPr>
          <p:cNvPr id="369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04B7E55-BC79-4E10-BE45-FFDC63526BCA}" type="slidenum">
              <a:rPr lang="en-US" sz="1200" b="0" strike="noStrike" spc="-1">
                <a:solidFill>
                  <a:srgbClr val="000000"/>
                </a:solidFill>
                <a:latin typeface="Arial"/>
                <a:ea typeface="+mn-ea"/>
              </a:rPr>
              <a:t>8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320" y="549360"/>
            <a:ext cx="4876560" cy="274284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1279080" y="3475800"/>
            <a:ext cx="7042320" cy="3289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AU" sz="2000" b="0" strike="noStrike" spc="-1">
              <a:latin typeface="Arial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5440320" y="6950160"/>
            <a:ext cx="4160520" cy="364680"/>
          </a:xfrm>
          <a:prstGeom prst="rect">
            <a:avLst/>
          </a:prstGeom>
          <a:noFill/>
          <a:ln w="936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F956474-EF1C-4F5E-A922-8E78B8DD17AA}" type="slidenum">
              <a:rPr lang="en-US" sz="1200" b="0" strike="noStrike" spc="-1">
                <a:latin typeface="Arial"/>
              </a:rPr>
              <a:t>9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</a:pPr>
            <a:fld id="{17127A1C-BABE-4626-A7A7-9B57A59F5A06}" type="datetime">
              <a:rPr lang="en-US" sz="1200" b="0" strike="noStrike" spc="-1">
                <a:solidFill>
                  <a:srgbClr val="8B8B8B"/>
                </a:solidFill>
                <a:latin typeface="Tahoma"/>
              </a:rPr>
              <a:t>7/16/21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AFF6596D-6E39-4EEB-9FD1-20868AC269A5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‹#›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</a:pPr>
            <a:fld id="{4BFA41A8-D202-4321-A30C-0ADD9E04A03B}" type="datetime">
              <a:rPr lang="en-US" sz="1200" b="0" strike="noStrike" spc="-1">
                <a:solidFill>
                  <a:srgbClr val="8B8B8B"/>
                </a:solidFill>
                <a:latin typeface="Tahoma"/>
              </a:rPr>
              <a:t>7/16/21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C115C776-860B-455B-81FF-4350D0114EC1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‹#›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8B8B8B"/>
                </a:solidFill>
                <a:latin typeface="Calibri"/>
              </a:rPr>
              <a:t>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</a:pPr>
            <a:fld id="{845748A9-165A-4F21-8DB8-5264CB1C62A8}" type="datetime">
              <a:rPr lang="en-US" sz="1200" b="0" strike="noStrike" spc="-1">
                <a:solidFill>
                  <a:srgbClr val="8B8B8B"/>
                </a:solidFill>
                <a:latin typeface="Tahoma"/>
              </a:rPr>
              <a:t>7/16/21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de-DE" sz="1200" b="0" strike="noStrike" spc="-1">
                <a:solidFill>
                  <a:srgbClr val="8B8B8B"/>
                </a:solidFill>
                <a:latin typeface="Tahoma"/>
              </a:rPr>
              <a:t>University of Pennsylvania</a:t>
            </a:r>
            <a:endParaRPr lang="en-AU" sz="12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441E86BD-7DFB-4D49-826C-D8B878AAC903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‹#›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e.uwa.edu.a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"/>
          <p:cNvGrpSpPr/>
          <p:nvPr/>
        </p:nvGrpSpPr>
        <p:grpSpPr>
          <a:xfrm>
            <a:off x="1155600" y="498240"/>
            <a:ext cx="9902160" cy="5860800"/>
            <a:chOff x="1155600" y="498240"/>
            <a:chExt cx="9902160" cy="5860800"/>
          </a:xfrm>
        </p:grpSpPr>
        <p:sp>
          <p:nvSpPr>
            <p:cNvPr id="130" name="CustomShape 2"/>
            <p:cNvSpPr/>
            <p:nvPr/>
          </p:nvSpPr>
          <p:spPr>
            <a:xfrm>
              <a:off x="1155600" y="498240"/>
              <a:ext cx="5860800" cy="5860800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3"/>
            <p:cNvSpPr/>
            <p:nvPr/>
          </p:nvSpPr>
          <p:spPr>
            <a:xfrm>
              <a:off x="5196960" y="498240"/>
              <a:ext cx="5860800" cy="5860800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4"/>
            <p:cNvSpPr/>
            <p:nvPr/>
          </p:nvSpPr>
          <p:spPr>
            <a:xfrm>
              <a:off x="3165480" y="498240"/>
              <a:ext cx="5860800" cy="586080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3" name="CustomShape 5"/>
          <p:cNvSpPr/>
          <p:nvPr/>
        </p:nvSpPr>
        <p:spPr>
          <a:xfrm>
            <a:off x="0" y="2514600"/>
            <a:ext cx="12191760" cy="1828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TextShape 6"/>
          <p:cNvSpPr txBox="1"/>
          <p:nvPr/>
        </p:nvSpPr>
        <p:spPr>
          <a:xfrm>
            <a:off x="1523880" y="2776680"/>
            <a:ext cx="9143640" cy="1380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0" strike="noStrike" spc="-1" dirty="0">
                <a:solidFill>
                  <a:schemeClr val="bg1"/>
                </a:solidFill>
                <a:latin typeface="Calibri Light"/>
              </a:rPr>
              <a:t>Networking</a:t>
            </a:r>
            <a:endParaRPr lang="en-US" sz="4000" b="0" strike="noStrike" spc="-1" dirty="0">
              <a:solidFill>
                <a:schemeClr val="bg1"/>
              </a:solidFill>
              <a:latin typeface="Tahoma"/>
            </a:endParaRPr>
          </a:p>
        </p:txBody>
      </p:sp>
      <p:sp>
        <p:nvSpPr>
          <p:cNvPr id="135" name="TextShape 7"/>
          <p:cNvSpPr txBox="1"/>
          <p:nvPr/>
        </p:nvSpPr>
        <p:spPr>
          <a:xfrm>
            <a:off x="1523880" y="4495680"/>
            <a:ext cx="9143640" cy="761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FFFFFF"/>
                </a:solidFill>
                <a:latin typeface="Calibri"/>
              </a:rPr>
              <a:t>CITS5503 Camilo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alibri"/>
              </a:rPr>
              <a:t>Pestana</a:t>
            </a:r>
            <a:endParaRPr lang="en-AU" sz="1800" b="0" strike="noStrike" spc="-1" dirty="0">
              <a:latin typeface="Arial"/>
            </a:endParaRPr>
          </a:p>
        </p:txBody>
      </p:sp>
      <p:sp>
        <p:nvSpPr>
          <p:cNvPr id="136" name="TextShape 8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20000"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137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CB197C00-BC78-4184-894C-3BCD41BB3C84}" type="slidenum">
              <a:rPr lang="en-GB" sz="1200" b="0" strike="noStrike" spc="-1">
                <a:solidFill>
                  <a:srgbClr val="FFFFFF"/>
                </a:solidFill>
                <a:latin typeface="Tahoma"/>
              </a:rPr>
              <a:t>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IPv4 exhaustion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There are only 4.3 billion IP addresses and they have been officially exhausted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Solutions: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IPv6 which has 3.4*10</a:t>
            </a:r>
            <a:r>
              <a:rPr lang="en-US" sz="2400" b="0" strike="noStrike" spc="-1" baseline="30000">
                <a:solidFill>
                  <a:srgbClr val="000000"/>
                </a:solidFill>
                <a:latin typeface="Calibri"/>
              </a:rPr>
              <a:t>38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addresses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Network Address Translation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CIDR which allowed smaller chunks of IP addresses to be handed out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IPv6 is progressing but Australia slow to adopt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NAT and carrier-grade NAT more common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NAT also provides other benefits</a:t>
            </a:r>
          </a:p>
        </p:txBody>
      </p:sp>
      <p:sp>
        <p:nvSpPr>
          <p:cNvPr id="171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172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B1E4D4A1-0F75-471B-8DF7-0B0AD29EF793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10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TCP/UDP Ports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IPv4 or IPv6 addresses will get a network packet to a machine but machine needs to know what application to pass this to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Ports are used for this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TCP and UDP have 65,534 ports each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Ports (0 – 1,023) are system ports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Ports (1,024 – 49,151) are user ports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Ports (49,152 – 65,535) are dynamic and/or private ports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Defined in Service Name and Transport Protocol Port Number Registry (https://www.iana.org/assignments/service-names-port-numbers/service-names-port-numbers.xhtml)</a:t>
            </a:r>
          </a:p>
        </p:txBody>
      </p:sp>
      <p:sp>
        <p:nvSpPr>
          <p:cNvPr id="175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176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215DCDBF-953E-4B8E-B367-74DD57774CE5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11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Well known ports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Main ones we are interested in: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ssh TCP/UDP Port 22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http TCP Port 80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https TCP Port 443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Applications use sockets to listen and receive packets and to send them</a:t>
            </a:r>
          </a:p>
        </p:txBody>
      </p:sp>
      <p:sp>
        <p:nvSpPr>
          <p:cNvPr id="17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180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6E1C9295-E52A-454B-9DB1-A9ACA9B217DF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12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75560" y="0"/>
            <a:ext cx="10909800" cy="6857640"/>
          </a:xfrm>
          <a:prstGeom prst="rect">
            <a:avLst/>
          </a:prstGeom>
          <a:gradFill rotWithShape="0">
            <a:gsLst>
              <a:gs pos="0">
                <a:srgbClr val="3965B5"/>
              </a:gs>
              <a:gs pos="100000">
                <a:srgbClr val="3B3838"/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Shape 2"/>
          <p:cNvSpPr txBox="1"/>
          <p:nvPr/>
        </p:nvSpPr>
        <p:spPr>
          <a:xfrm>
            <a:off x="3045240" y="2043720"/>
            <a:ext cx="6104880" cy="2030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</a:rPr>
              <a:t>Network Address Translation</a:t>
            </a:r>
            <a:endParaRPr lang="en-US" sz="6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045240" y="4074840"/>
            <a:ext cx="6104880" cy="68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4" name="Picture 11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5" name="TextShape 4"/>
          <p:cNvSpPr txBox="1"/>
          <p:nvPr/>
        </p:nvSpPr>
        <p:spPr>
          <a:xfrm>
            <a:off x="805680" y="6223680"/>
            <a:ext cx="383184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01"/>
              </a:spcBef>
            </a:pPr>
            <a:r>
              <a:rPr lang="en-US" sz="1000" b="0" strike="noStrike" spc="-1">
                <a:solidFill>
                  <a:srgbClr val="898989"/>
                </a:solidFill>
                <a:latin typeface="Calibri"/>
              </a:rPr>
              <a:t>University of Pennsylvania</a:t>
            </a:r>
            <a:endParaRPr lang="en-AU" sz="1000" b="0" strike="noStrike" spc="-1">
              <a:latin typeface="Times New Roman"/>
            </a:endParaRPr>
          </a:p>
        </p:txBody>
      </p:sp>
      <p:sp>
        <p:nvSpPr>
          <p:cNvPr id="186" name="TextShape 5"/>
          <p:cNvSpPr txBox="1"/>
          <p:nvPr/>
        </p:nvSpPr>
        <p:spPr>
          <a:xfrm>
            <a:off x="10825920" y="6223680"/>
            <a:ext cx="57024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01"/>
              </a:spcBef>
            </a:pPr>
            <a:fld id="{939B0C37-F58C-49CC-9591-C16512A2C169}" type="slidenum">
              <a:rPr lang="en-US" sz="1000" b="0" strike="noStrike" spc="-1">
                <a:solidFill>
                  <a:srgbClr val="898989"/>
                </a:solidFill>
                <a:latin typeface="Calibri"/>
              </a:rPr>
              <a:t>13</a:t>
            </a:fld>
            <a:endParaRPr lang="en-A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Network Address Translation (NAT)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Benefits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Use of a single public or gateway IP address among many devices in a network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Use of a dynamic IP address for home user for sharing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Private Addresses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89" name="Table 3"/>
          <p:cNvGraphicFramePr/>
          <p:nvPr/>
        </p:nvGraphicFramePr>
        <p:xfrm>
          <a:off x="1681560" y="4112280"/>
          <a:ext cx="6590520" cy="1483200"/>
        </p:xfrm>
        <a:graphic>
          <a:graphicData uri="http://schemas.openxmlformats.org/drawingml/2006/table">
            <a:tbl>
              <a:tblPr/>
              <a:tblGrid>
                <a:gridCol w="46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Range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Total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10.0.0.0         to     10.255.255.255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lang="en-US" sz="1800" b="0" strike="noStrike" spc="-1" baseline="3000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172.16.0.0     to    172.31.255.255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lang="en-US" sz="1800" b="0" strike="noStrike" spc="-1" baseline="3000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192.168.0.0   to    192.168.255.255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r>
                        <a:rPr lang="en-US" sz="1800" b="0" strike="noStrike" spc="-1" baseline="3000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Picture 6"/>
          <p:cNvPicPr/>
          <p:nvPr/>
        </p:nvPicPr>
        <p:blipFill>
          <a:blip r:embed="rId3"/>
          <a:stretch/>
        </p:blipFill>
        <p:spPr>
          <a:xfrm>
            <a:off x="643320" y="2481840"/>
            <a:ext cx="10904760" cy="2780280"/>
          </a:xfrm>
          <a:prstGeom prst="rect">
            <a:avLst/>
          </a:prstGeom>
          <a:ln>
            <a:noFill/>
          </a:ln>
        </p:spPr>
      </p:pic>
      <p:sp>
        <p:nvSpPr>
          <p:cNvPr id="192" name="TextShape 2"/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alibri Light"/>
              </a:rPr>
              <a:t>NAT Configuration</a:t>
            </a:r>
            <a:endParaRPr lang="en-US" sz="32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7B616556-B980-4002-BD2C-9C091533BAA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5" name="Picture 6"/>
          <p:cNvPicPr/>
          <p:nvPr/>
        </p:nvPicPr>
        <p:blipFill>
          <a:blip r:embed="rId3"/>
          <a:stretch/>
        </p:blipFill>
        <p:spPr>
          <a:xfrm>
            <a:off x="643320" y="2454840"/>
            <a:ext cx="10904760" cy="2835000"/>
          </a:xfrm>
          <a:prstGeom prst="rect">
            <a:avLst/>
          </a:prstGeom>
          <a:ln>
            <a:noFill/>
          </a:ln>
        </p:spPr>
      </p:pic>
      <p:sp>
        <p:nvSpPr>
          <p:cNvPr id="196" name="TextShape 2"/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alibri Light"/>
              </a:rPr>
              <a:t>Address Translation</a:t>
            </a:r>
            <a:endParaRPr lang="en-US" sz="3200" b="0" strike="noStrike" spc="-1">
              <a:solidFill>
                <a:srgbClr val="000000"/>
              </a:solidFill>
              <a:latin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Port mapping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NAT works by keeping a table of private sender IP addresses and ports that map to a port and IP address on its public interface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When the reply comes back from the external IP address, it looks up the table and knows where to send it to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For inbound traffic, external ports need to be explicitly mapped to an ip address and port on the private network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They don’t have to be the same port – so 80 externally can map to 8080 internally</a:t>
            </a:r>
          </a:p>
        </p:txBody>
      </p:sp>
      <p:sp>
        <p:nvSpPr>
          <p:cNvPr id="19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00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7448E982-D782-4184-B324-03BB35393B48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17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AWS Network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EC2 need to be launched into a Virtual Private Cloud (VPC)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Default VPC defines: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An address space (IPv4 and IPv6): 172.31.0.0/16 (65,536 addresses)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Subnet in each availability zone: e.g. 172.31.0.0/20 and 172.31.16.0/20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Internet Gateway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Main Route Table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Default Security Group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Default Network Access Control List (ACL)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Default DHCP settings</a:t>
            </a: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04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A6B5B79B-B05F-4C37-8772-38FAAA5F8843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18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649080" y="629280"/>
            <a:ext cx="9135720" cy="618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AWS Default VPC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649080" y="2438280"/>
            <a:ext cx="3651120" cy="3785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649080" y="6356520"/>
            <a:ext cx="3651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</a:pPr>
            <a:r>
              <a:rPr lang="en-GB" sz="1200" b="0" strike="noStrike" spc="-1">
                <a:solidFill>
                  <a:srgbClr val="8B8B8B"/>
                </a:solidFill>
                <a:latin typeface="Tahoma"/>
              </a:rPr>
              <a:t>Courtesy AWS</a:t>
            </a:r>
            <a:endParaRPr lang="en-AU" sz="1200" b="0" strike="noStrike" spc="-1">
              <a:latin typeface="Times New Roman"/>
            </a:endParaRPr>
          </a:p>
        </p:txBody>
      </p:sp>
      <p:sp>
        <p:nvSpPr>
          <p:cNvPr id="208" name="TextShape 4"/>
          <p:cNvSpPr txBox="1"/>
          <p:nvPr/>
        </p:nvSpPr>
        <p:spPr>
          <a:xfrm>
            <a:off x="10854000" y="6356520"/>
            <a:ext cx="685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</a:pPr>
            <a:fld id="{5B165D75-B009-47E1-B1D5-9F78156A7761}" type="slidenum">
              <a:rPr lang="en-GB" sz="1200" b="0" strike="noStrike" spc="-1">
                <a:solidFill>
                  <a:srgbClr val="FFFFFF"/>
                </a:solidFill>
                <a:latin typeface="Tahoma"/>
              </a:rPr>
              <a:t>19</a:t>
            </a:fld>
            <a:endParaRPr lang="en-AU" sz="1200" b="0" strike="noStrike" spc="-1">
              <a:latin typeface="Times New Roman"/>
            </a:endParaRPr>
          </a:p>
        </p:txBody>
      </p:sp>
      <p:pic>
        <p:nvPicPr>
          <p:cNvPr id="209" name="Picture 6"/>
          <p:cNvPicPr/>
          <p:nvPr/>
        </p:nvPicPr>
        <p:blipFill>
          <a:blip r:embed="rId3"/>
          <a:stretch/>
        </p:blipFill>
        <p:spPr>
          <a:xfrm>
            <a:off x="4754160" y="629280"/>
            <a:ext cx="6819840" cy="572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Agenda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Networking fundamentals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Network isolation through Network Address Translation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Network Load Balancing</a:t>
            </a:r>
          </a:p>
        </p:txBody>
      </p:sp>
      <p:sp>
        <p:nvSpPr>
          <p:cNvPr id="140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63717891-F9F5-43CC-B0BE-EF2346143BAD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Subnet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Attributes: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Name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VPC associated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Availability Zone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IPv4 CIDR block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IPv6 CIDR block (optional)</a:t>
            </a:r>
          </a:p>
        </p:txBody>
      </p:sp>
      <p:sp>
        <p:nvSpPr>
          <p:cNvPr id="212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13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7C4D543D-7372-4447-AC69-32419EFFA4EC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20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Security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Security Groups can be associated with a VPC but they act at the instance level.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If a security group is not specified for an instance, it takes the one assigned to the VPC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ACLs act on a subnet and have different characteristics than a security group</a:t>
            </a:r>
          </a:p>
        </p:txBody>
      </p:sp>
      <p:sp>
        <p:nvSpPr>
          <p:cNvPr id="216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17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FD60EFCE-B54A-4D4D-AAB9-F859B13BBF9B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21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Security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1068120" y="6356520"/>
            <a:ext cx="92376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GB" sz="1200" b="0" strike="noStrike" spc="-1">
                <a:solidFill>
                  <a:srgbClr val="8B8B8B"/>
                </a:solidFill>
                <a:latin typeface="Tahoma"/>
              </a:rPr>
              <a:t>Source: AWS https://docs.aws.amazon.com/AmazonVPC/latest/UserGuide/VPC_Security.html#VPC_Security_Comparison</a:t>
            </a:r>
            <a:endParaRPr lang="en-AU" sz="1200" b="0" strike="noStrike" spc="-1">
              <a:latin typeface="Times New Roman"/>
            </a:endParaRPr>
          </a:p>
        </p:txBody>
      </p:sp>
      <p:graphicFrame>
        <p:nvGraphicFramePr>
          <p:cNvPr id="220" name="Table 3"/>
          <p:cNvGraphicFramePr/>
          <p:nvPr/>
        </p:nvGraphicFramePr>
        <p:xfrm>
          <a:off x="838080" y="1690560"/>
          <a:ext cx="10515240" cy="39675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333333"/>
                          </a:solidFill>
                          <a:latin typeface="Calibri"/>
                        </a:rPr>
                        <a:t>Security Group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00C500"/>
                      </a:solidFill>
                    </a:lnL>
                    <a:lnR w="9360">
                      <a:solidFill>
                        <a:srgbClr val="205BC0"/>
                      </a:solidFill>
                    </a:lnR>
                    <a:lnT w="9360">
                      <a:solidFill>
                        <a:srgbClr val="B06201"/>
                      </a:solidFill>
                    </a:lnT>
                    <a:lnB w="9360">
                      <a:solidFill>
                        <a:srgbClr val="207DE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1" strike="noStrike" spc="-1">
                          <a:solidFill>
                            <a:srgbClr val="333333"/>
                          </a:solidFill>
                          <a:latin typeface="Calibri"/>
                        </a:rPr>
                        <a:t>Network ACL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205BC0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00F180"/>
                      </a:solidFill>
                    </a:lnT>
                    <a:lnB w="9360">
                      <a:solidFill>
                        <a:srgbClr val="E0BF80"/>
                      </a:solidFill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Operates at the instance level (first layer of defense)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C01D61"/>
                      </a:solidFill>
                    </a:lnL>
                    <a:lnR w="9360">
                      <a:solidFill>
                        <a:srgbClr val="F0B6A0"/>
                      </a:solidFill>
                    </a:lnR>
                    <a:lnT w="9360">
                      <a:solidFill>
                        <a:srgbClr val="207DE0"/>
                      </a:solidFill>
                    </a:lnT>
                    <a:lnB w="9360">
                      <a:solidFill>
                        <a:srgbClr val="D0188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Operates at the subnet level (second layer of defense)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F0B6A0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E0BF80"/>
                      </a:solidFill>
                    </a:lnT>
                    <a:lnB w="9360">
                      <a:solidFill>
                        <a:srgbClr val="C083C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Supports allow rules only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C083C0"/>
                      </a:solidFill>
                    </a:lnL>
                    <a:lnR w="9360">
                      <a:solidFill>
                        <a:srgbClr val="D02AC1"/>
                      </a:solidFill>
                    </a:lnR>
                    <a:lnT w="9360">
                      <a:solidFill>
                        <a:srgbClr val="D01881"/>
                      </a:solidFill>
                    </a:lnT>
                    <a:lnB w="9360">
                      <a:solidFill>
                        <a:srgbClr val="A0ACC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Supports allow rules and deny rules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D02AC1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C083C0"/>
                      </a:solidFill>
                    </a:lnT>
                    <a:lnB w="9360">
                      <a:solidFill>
                        <a:srgbClr val="B0F5C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Is stateful: Return traffic is automatically allowed, regardless of any rules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20D6C0"/>
                      </a:solidFill>
                    </a:lnL>
                    <a:lnR w="9360">
                      <a:solidFill>
                        <a:srgbClr val="A0ACC0"/>
                      </a:solidFill>
                    </a:lnR>
                    <a:lnT w="9360">
                      <a:solidFill>
                        <a:srgbClr val="A0ACC0"/>
                      </a:solidFill>
                    </a:lnT>
                    <a:lnB w="9360">
                      <a:solidFill>
                        <a:srgbClr val="8034E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Is stateless: Return traffic must be explicitly allowed by rules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A0ACC0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B0F5C0"/>
                      </a:solidFill>
                    </a:lnT>
                    <a:lnB w="9360">
                      <a:solidFill>
                        <a:srgbClr val="90BA6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7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We evaluate all rules before deciding whether to allow traffic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00B081"/>
                      </a:solidFill>
                    </a:lnL>
                    <a:lnR w="9360">
                      <a:solidFill>
                        <a:srgbClr val="8081E1"/>
                      </a:solidFill>
                    </a:lnR>
                    <a:lnT w="9360">
                      <a:solidFill>
                        <a:srgbClr val="8034E1"/>
                      </a:solidFill>
                    </a:lnT>
                    <a:lnB w="9360">
                      <a:solidFill>
                        <a:srgbClr val="80A7E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We process rules in number order when deciding whether to allow traffic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8081E1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90BA60"/>
                      </a:solidFill>
                    </a:lnT>
                    <a:lnB w="9360">
                      <a:solidFill>
                        <a:srgbClr val="F0DB4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Applies to an instance only if someone specifies the security group when launching the instance, or associates the security group with the instance later on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4071C0"/>
                      </a:solidFill>
                    </a:lnL>
                    <a:lnR w="9360">
                      <a:solidFill>
                        <a:srgbClr val="000F61"/>
                      </a:solidFill>
                    </a:lnR>
                    <a:lnT w="9360">
                      <a:solidFill>
                        <a:srgbClr val="80A7E1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AU" sz="1800" b="0" strike="noStrike" spc="-1">
                          <a:solidFill>
                            <a:srgbClr val="444444"/>
                          </a:solidFill>
                          <a:latin typeface="Open Sans"/>
                        </a:rPr>
                        <a:t>Automatically applies to all instances in the subnets it's associated with (backup layer of defense, so you don't have to rely on someone specifying the security group)</a:t>
                      </a:r>
                      <a:endParaRPr lang="en-AU" sz="1800" b="0" strike="noStrike" spc="-1">
                        <a:latin typeface="Arial"/>
                      </a:endParaRPr>
                    </a:p>
                  </a:txBody>
                  <a:tcPr marL="47520" marR="47520">
                    <a:lnL w="9360">
                      <a:solidFill>
                        <a:srgbClr val="000F61"/>
                      </a:solidFill>
                    </a:lnL>
                    <a:lnR w="9360">
                      <a:solidFill>
                        <a:srgbClr val="CCCCCC"/>
                      </a:solidFill>
                    </a:lnR>
                    <a:lnT w="9360">
                      <a:solidFill>
                        <a:srgbClr val="F0DB41"/>
                      </a:solidFill>
                    </a:lnT>
                    <a:lnB w="936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0" y="0"/>
            <a:ext cx="4795920" cy="685764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2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3" name="Picture 2"/>
          <p:cNvPicPr/>
          <p:nvPr/>
        </p:nvPicPr>
        <p:blipFill>
          <a:blip r:embed="rId3"/>
          <a:stretch/>
        </p:blipFill>
        <p:spPr>
          <a:xfrm>
            <a:off x="5905440" y="643320"/>
            <a:ext cx="5196240" cy="5570640"/>
          </a:xfrm>
          <a:prstGeom prst="rect">
            <a:avLst/>
          </a:prstGeom>
          <a:ln>
            <a:noFill/>
          </a:ln>
        </p:spPr>
      </p:pic>
      <p:sp>
        <p:nvSpPr>
          <p:cNvPr id="224" name="TextShape 3"/>
          <p:cNvSpPr txBox="1"/>
          <p:nvPr/>
        </p:nvSpPr>
        <p:spPr>
          <a:xfrm>
            <a:off x="804600" y="1120320"/>
            <a:ext cx="3348000" cy="2809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262626"/>
                </a:solidFill>
                <a:latin typeface="Calibri Light"/>
              </a:rPr>
              <a:t>Security</a:t>
            </a:r>
            <a:endParaRPr lang="en-US" sz="4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25" name="TextShape 4"/>
          <p:cNvSpPr txBox="1"/>
          <p:nvPr/>
        </p:nvSpPr>
        <p:spPr>
          <a:xfrm>
            <a:off x="5297760" y="6356520"/>
            <a:ext cx="62503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81"/>
              </a:spcBef>
            </a:pPr>
            <a:r>
              <a:rPr lang="en-US" sz="900" b="0" strike="noStrike" spc="-1">
                <a:solidFill>
                  <a:srgbClr val="FFFFFF"/>
                </a:solidFill>
                <a:latin typeface="Calibri"/>
              </a:rPr>
              <a:t>Source: AWS https://docs.aws.amazon.com/AmazonVPC/latest/UserGuide/VPC_Security.html#VPC_Security_Comparison</a:t>
            </a:r>
            <a:endParaRPr lang="en-AU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Setting up a NAT Gateway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Used to create a private network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Remember that there are multiple ways to isolate instances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Through security groups and ACLs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Putting instances behind a load balancer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NAT Gateway needs to be part of a public network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Private subnet has a custom route table that points all default traffic to the NAT Gateway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NAT Gateways can not be configured to map ports for inbound traffic (unlike home NAT routers)</a:t>
            </a:r>
          </a:p>
        </p:txBody>
      </p:sp>
      <p:sp>
        <p:nvSpPr>
          <p:cNvPr id="22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29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13AA54FB-7370-4E7C-87E4-5207E4B950EB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0"/>
            <a:ext cx="2013120" cy="68576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1" name="Content Placeholder 5"/>
          <p:cNvPicPr/>
          <p:nvPr/>
        </p:nvPicPr>
        <p:blipFill>
          <a:blip r:embed="rId3"/>
          <a:stretch/>
        </p:blipFill>
        <p:spPr>
          <a:xfrm>
            <a:off x="3674520" y="429480"/>
            <a:ext cx="7742160" cy="5864040"/>
          </a:xfrm>
          <a:prstGeom prst="rect">
            <a:avLst/>
          </a:prstGeom>
          <a:ln>
            <a:noFill/>
          </a:ln>
        </p:spPr>
      </p:pic>
      <p:sp>
        <p:nvSpPr>
          <p:cNvPr id="232" name="TextShape 2"/>
          <p:cNvSpPr txBox="1"/>
          <p:nvPr/>
        </p:nvSpPr>
        <p:spPr>
          <a:xfrm>
            <a:off x="640080" y="2074320"/>
            <a:ext cx="2751840" cy="2709000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Calibri Light"/>
              </a:rPr>
              <a:t>Configuring a NAT Gateway</a:t>
            </a:r>
            <a:endParaRPr lang="en-US" sz="26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4116600" y="6356520"/>
            <a:ext cx="70318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Source: AWS </a:t>
            </a:r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75560" y="0"/>
            <a:ext cx="10909800" cy="6857640"/>
          </a:xfrm>
          <a:prstGeom prst="rect">
            <a:avLst/>
          </a:prstGeom>
          <a:gradFill rotWithShape="0">
            <a:gsLst>
              <a:gs pos="0">
                <a:srgbClr val="3965B5"/>
              </a:gs>
              <a:gs pos="100000">
                <a:srgbClr val="3B3838"/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TextShape 2"/>
          <p:cNvSpPr txBox="1"/>
          <p:nvPr/>
        </p:nvSpPr>
        <p:spPr>
          <a:xfrm>
            <a:off x="3045240" y="2043720"/>
            <a:ext cx="6104880" cy="2030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</a:rPr>
              <a:t>Load Balancing</a:t>
            </a:r>
            <a:endParaRPr lang="en-US" sz="60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3045240" y="4074840"/>
            <a:ext cx="6104880" cy="68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7" name="Picture 11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38" name="TextShape 4"/>
          <p:cNvSpPr txBox="1"/>
          <p:nvPr/>
        </p:nvSpPr>
        <p:spPr>
          <a:xfrm>
            <a:off x="805680" y="6223680"/>
            <a:ext cx="383184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01"/>
              </a:spcBef>
            </a:pPr>
            <a:r>
              <a:rPr lang="en-US" sz="1000" b="0" strike="noStrike" spc="-1">
                <a:solidFill>
                  <a:srgbClr val="898989"/>
                </a:solidFill>
                <a:latin typeface="Calibri"/>
              </a:rPr>
              <a:t>University of Pennsylvania</a:t>
            </a:r>
            <a:endParaRPr lang="en-AU" sz="1000" b="0" strike="noStrike" spc="-1">
              <a:latin typeface="Times New Roman"/>
            </a:endParaRPr>
          </a:p>
        </p:txBody>
      </p:sp>
      <p:sp>
        <p:nvSpPr>
          <p:cNvPr id="239" name="TextShape 5"/>
          <p:cNvSpPr txBox="1"/>
          <p:nvPr/>
        </p:nvSpPr>
        <p:spPr>
          <a:xfrm>
            <a:off x="10825920" y="6223680"/>
            <a:ext cx="57024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01"/>
              </a:spcBef>
            </a:pPr>
            <a:fld id="{E054983D-F2E9-4896-ACCF-455F85C8A2E7}" type="slidenum">
              <a:rPr lang="en-US" sz="1000" b="0" strike="noStrike" spc="-1">
                <a:solidFill>
                  <a:srgbClr val="898989"/>
                </a:solidFill>
                <a:latin typeface="Calibri"/>
              </a:rPr>
              <a:t>26</a:t>
            </a:fld>
            <a:endParaRPr lang="en-A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Load Balancing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8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Load balancers do exactly what they say on the box – load balance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Requests are received and then distributed according to a configurable algorithm (</a:t>
            </a:r>
            <a:r>
              <a:rPr lang="en-AU" sz="2800" b="0" i="1" strike="noStrike" spc="-1">
                <a:solidFill>
                  <a:srgbClr val="000000"/>
                </a:solidFill>
                <a:latin typeface="Calibri"/>
              </a:rPr>
              <a:t>Rule</a:t>
            </a: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) to a destination IP address (an instance of a </a:t>
            </a:r>
            <a:r>
              <a:rPr lang="en-AU" sz="2800" b="0" i="1" strike="noStrike" spc="-1">
                <a:solidFill>
                  <a:srgbClr val="000000"/>
                </a:solidFill>
                <a:latin typeface="Calibri"/>
              </a:rPr>
              <a:t>Target Group</a:t>
            </a: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Each Rule specifies a Target Group, Condition and Priority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Application load balancers load balance applications at Level 7 of the OSI model.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Network load balancers load balance TCP connections at Layer 4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Load balancing rules can be based on URLs and host headers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Requests can be sent to multiple applications on a host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43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65D6B8D2-7774-4C31-B940-6F888F840705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27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ELB Advantages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08480" y="1690560"/>
            <a:ext cx="10645200" cy="453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Allows horizontal scale. Greater demand, add more instances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Allows for update of code on machines without interrupting service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Handles termination of SSL for simplified processing on machines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Adds a layer of security as ports on host machines don’t have to be open to the Internet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Can handle different communication protocols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Application Load Balancer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249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58DEAF0C-4E26-4A81-98E6-17BB647A958F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29</a:t>
            </a:fld>
            <a:endParaRPr lang="en-AU" sz="1200" b="0" strike="noStrike" spc="-1">
              <a:latin typeface="Times New Roman"/>
            </a:endParaRPr>
          </a:p>
        </p:txBody>
      </p:sp>
      <p:pic>
        <p:nvPicPr>
          <p:cNvPr id="250" name="Picture 5"/>
          <p:cNvPicPr/>
          <p:nvPr/>
        </p:nvPicPr>
        <p:blipFill>
          <a:blip r:embed="rId2"/>
          <a:stretch/>
        </p:blipFill>
        <p:spPr>
          <a:xfrm>
            <a:off x="967320" y="953640"/>
            <a:ext cx="10256760" cy="558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Networking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Creating cloud resources requires some knowledge of networks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Major focus is on TCP/IP (UDP not so much) as this is the basis for HTTP(S)/TLS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Focus on IPv4 addressing rather than IPv6 as the latter still not significantly supported (in Australia)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Need a basic understanding of concepts like: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Routing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Private and public networks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Network latency and throughput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Load balancer at work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F4D18252-A1C8-411C-9AF5-4443FA8A81F1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30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4280040" y="3189960"/>
            <a:ext cx="914040" cy="9140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4"/>
          <p:cNvSpPr/>
          <p:nvPr/>
        </p:nvSpPr>
        <p:spPr>
          <a:xfrm>
            <a:off x="1851480" y="3647160"/>
            <a:ext cx="2428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5"/>
          <p:cNvSpPr/>
          <p:nvPr/>
        </p:nvSpPr>
        <p:spPr>
          <a:xfrm>
            <a:off x="7702920" y="4525560"/>
            <a:ext cx="914040" cy="9140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6"/>
          <p:cNvSpPr/>
          <p:nvPr/>
        </p:nvSpPr>
        <p:spPr>
          <a:xfrm>
            <a:off x="7702920" y="1876680"/>
            <a:ext cx="914040" cy="9140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7"/>
          <p:cNvSpPr/>
          <p:nvPr/>
        </p:nvSpPr>
        <p:spPr>
          <a:xfrm flipV="1">
            <a:off x="5194440" y="2332800"/>
            <a:ext cx="2508120" cy="131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8"/>
          <p:cNvSpPr/>
          <p:nvPr/>
        </p:nvSpPr>
        <p:spPr>
          <a:xfrm>
            <a:off x="5194440" y="3647160"/>
            <a:ext cx="2508120" cy="1335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9"/>
          <p:cNvSpPr/>
          <p:nvPr/>
        </p:nvSpPr>
        <p:spPr>
          <a:xfrm>
            <a:off x="1938240" y="2723760"/>
            <a:ext cx="1991520" cy="75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ahoma"/>
              </a:rPr>
              <a:t>HTTP Request</a:t>
            </a:r>
            <a:endParaRPr lang="en-AU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ahoma"/>
              </a:rPr>
              <a:t>GET /index.html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60" name="CustomShape 10"/>
          <p:cNvSpPr/>
          <p:nvPr/>
        </p:nvSpPr>
        <p:spPr>
          <a:xfrm>
            <a:off x="7113240" y="2010960"/>
            <a:ext cx="344520" cy="3661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1</a:t>
            </a:r>
            <a:endParaRPr lang="en-AU" sz="2000" b="0" strike="noStrike" spc="-1">
              <a:latin typeface="Arial"/>
            </a:endParaRPr>
          </a:p>
        </p:txBody>
      </p:sp>
      <p:grpSp>
        <p:nvGrpSpPr>
          <p:cNvPr id="261" name="Group 11"/>
          <p:cNvGrpSpPr/>
          <p:nvPr/>
        </p:nvGrpSpPr>
        <p:grpSpPr>
          <a:xfrm>
            <a:off x="7702920" y="2935080"/>
            <a:ext cx="973800" cy="348480"/>
            <a:chOff x="7702920" y="2935080"/>
            <a:chExt cx="973800" cy="348480"/>
          </a:xfrm>
        </p:grpSpPr>
        <p:sp>
          <p:nvSpPr>
            <p:cNvPr id="262" name="CustomShape 12"/>
            <p:cNvSpPr/>
            <p:nvPr/>
          </p:nvSpPr>
          <p:spPr>
            <a:xfrm>
              <a:off x="8482320" y="2941920"/>
              <a:ext cx="194400" cy="341640"/>
            </a:xfrm>
            <a:prstGeom prst="round1Rect">
              <a:avLst>
                <a:gd name="adj" fmla="val 16667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CustomShape 13"/>
            <p:cNvSpPr/>
            <p:nvPr/>
          </p:nvSpPr>
          <p:spPr>
            <a:xfrm>
              <a:off x="8287560" y="294192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CustomShape 14"/>
            <p:cNvSpPr/>
            <p:nvPr/>
          </p:nvSpPr>
          <p:spPr>
            <a:xfrm>
              <a:off x="8092440" y="2935080"/>
              <a:ext cx="194400" cy="34596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5" name="CustomShape 15"/>
            <p:cNvSpPr/>
            <p:nvPr/>
          </p:nvSpPr>
          <p:spPr>
            <a:xfrm>
              <a:off x="7897680" y="293976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CustomShape 16"/>
            <p:cNvSpPr/>
            <p:nvPr/>
          </p:nvSpPr>
          <p:spPr>
            <a:xfrm>
              <a:off x="7702920" y="294192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67" name="Group 17"/>
          <p:cNvGrpSpPr/>
          <p:nvPr/>
        </p:nvGrpSpPr>
        <p:grpSpPr>
          <a:xfrm>
            <a:off x="7685280" y="5535000"/>
            <a:ext cx="973800" cy="348480"/>
            <a:chOff x="7685280" y="5535000"/>
            <a:chExt cx="973800" cy="348480"/>
          </a:xfrm>
        </p:grpSpPr>
        <p:sp>
          <p:nvSpPr>
            <p:cNvPr id="268" name="CustomShape 18"/>
            <p:cNvSpPr/>
            <p:nvPr/>
          </p:nvSpPr>
          <p:spPr>
            <a:xfrm>
              <a:off x="8464680" y="554184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9" name="CustomShape 19"/>
            <p:cNvSpPr/>
            <p:nvPr/>
          </p:nvSpPr>
          <p:spPr>
            <a:xfrm>
              <a:off x="8269920" y="554184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" name="CustomShape 20"/>
            <p:cNvSpPr/>
            <p:nvPr/>
          </p:nvSpPr>
          <p:spPr>
            <a:xfrm>
              <a:off x="8075160" y="5535000"/>
              <a:ext cx="194400" cy="34596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1" name="CustomShape 21"/>
            <p:cNvSpPr/>
            <p:nvPr/>
          </p:nvSpPr>
          <p:spPr>
            <a:xfrm>
              <a:off x="7880040" y="553968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22"/>
            <p:cNvSpPr/>
            <p:nvPr/>
          </p:nvSpPr>
          <p:spPr>
            <a:xfrm>
              <a:off x="7685280" y="554184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3" name="CustomShape 23"/>
          <p:cNvSpPr/>
          <p:nvPr/>
        </p:nvSpPr>
        <p:spPr>
          <a:xfrm>
            <a:off x="3650400" y="3737880"/>
            <a:ext cx="344520" cy="3661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1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74" name="CustomShape 24"/>
          <p:cNvSpPr/>
          <p:nvPr/>
        </p:nvSpPr>
        <p:spPr>
          <a:xfrm>
            <a:off x="3650400" y="3737880"/>
            <a:ext cx="344520" cy="3661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75" name="CustomShape 25"/>
          <p:cNvSpPr/>
          <p:nvPr/>
        </p:nvSpPr>
        <p:spPr>
          <a:xfrm>
            <a:off x="7265520" y="4314960"/>
            <a:ext cx="344520" cy="3661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2</a:t>
            </a:r>
            <a:endParaRPr lang="en-AU" sz="2000" b="0" strike="noStrike" spc="-1">
              <a:latin typeface="Arial"/>
            </a:endParaRPr>
          </a:p>
        </p:txBody>
      </p:sp>
      <p:grpSp>
        <p:nvGrpSpPr>
          <p:cNvPr id="276" name="Group 26"/>
          <p:cNvGrpSpPr/>
          <p:nvPr/>
        </p:nvGrpSpPr>
        <p:grpSpPr>
          <a:xfrm>
            <a:off x="7715160" y="2936520"/>
            <a:ext cx="974160" cy="348480"/>
            <a:chOff x="7715160" y="2936520"/>
            <a:chExt cx="974160" cy="348480"/>
          </a:xfrm>
        </p:grpSpPr>
        <p:sp>
          <p:nvSpPr>
            <p:cNvPr id="277" name="CustomShape 27"/>
            <p:cNvSpPr/>
            <p:nvPr/>
          </p:nvSpPr>
          <p:spPr>
            <a:xfrm>
              <a:off x="8494920" y="294336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" name="CustomShape 28"/>
            <p:cNvSpPr/>
            <p:nvPr/>
          </p:nvSpPr>
          <p:spPr>
            <a:xfrm>
              <a:off x="8299800" y="294336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CustomShape 29"/>
            <p:cNvSpPr/>
            <p:nvPr/>
          </p:nvSpPr>
          <p:spPr>
            <a:xfrm>
              <a:off x="8105040" y="2936520"/>
              <a:ext cx="194400" cy="34596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30"/>
            <p:cNvSpPr/>
            <p:nvPr/>
          </p:nvSpPr>
          <p:spPr>
            <a:xfrm>
              <a:off x="7910280" y="294084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" name="CustomShape 31"/>
            <p:cNvSpPr/>
            <p:nvPr/>
          </p:nvSpPr>
          <p:spPr>
            <a:xfrm>
              <a:off x="7715160" y="294336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82" name="Group 32"/>
          <p:cNvGrpSpPr/>
          <p:nvPr/>
        </p:nvGrpSpPr>
        <p:grpSpPr>
          <a:xfrm>
            <a:off x="7664040" y="5532840"/>
            <a:ext cx="973800" cy="348480"/>
            <a:chOff x="7664040" y="5532840"/>
            <a:chExt cx="973800" cy="348480"/>
          </a:xfrm>
        </p:grpSpPr>
        <p:sp>
          <p:nvSpPr>
            <p:cNvPr id="283" name="CustomShape 33"/>
            <p:cNvSpPr/>
            <p:nvPr/>
          </p:nvSpPr>
          <p:spPr>
            <a:xfrm>
              <a:off x="8443440" y="5539680"/>
              <a:ext cx="194400" cy="341640"/>
            </a:xfrm>
            <a:prstGeom prst="round1Rect">
              <a:avLst>
                <a:gd name="adj" fmla="val 16667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CustomShape 34"/>
            <p:cNvSpPr/>
            <p:nvPr/>
          </p:nvSpPr>
          <p:spPr>
            <a:xfrm>
              <a:off x="8248680" y="553968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" name="CustomShape 35"/>
            <p:cNvSpPr/>
            <p:nvPr/>
          </p:nvSpPr>
          <p:spPr>
            <a:xfrm>
              <a:off x="8053920" y="5532840"/>
              <a:ext cx="194400" cy="34596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" name="CustomShape 36"/>
            <p:cNvSpPr/>
            <p:nvPr/>
          </p:nvSpPr>
          <p:spPr>
            <a:xfrm>
              <a:off x="7858800" y="553716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" name="CustomShape 37"/>
            <p:cNvSpPr/>
            <p:nvPr/>
          </p:nvSpPr>
          <p:spPr>
            <a:xfrm>
              <a:off x="7664040" y="5539680"/>
              <a:ext cx="194400" cy="341640"/>
            </a:xfrm>
            <a:prstGeom prst="round1Rect">
              <a:avLst>
                <a:gd name="adj" fmla="val 16667"/>
              </a:avLst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ELB 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838080" y="1825560"/>
            <a:ext cx="629820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An instance can be “drained” of connections and taken offline </a:t>
            </a:r>
          </a:p>
        </p:txBody>
      </p:sp>
      <p:sp>
        <p:nvSpPr>
          <p:cNvPr id="290" name="CustomShape 3"/>
          <p:cNvSpPr/>
          <p:nvPr/>
        </p:nvSpPr>
        <p:spPr>
          <a:xfrm>
            <a:off x="8659800" y="156564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ELB 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10566720" y="72504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10589760" y="1796400"/>
            <a:ext cx="1139760" cy="759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 flipV="1">
            <a:off x="9799920" y="1104120"/>
            <a:ext cx="766440" cy="83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7"/>
          <p:cNvSpPr/>
          <p:nvPr/>
        </p:nvSpPr>
        <p:spPr>
          <a:xfrm>
            <a:off x="10535040" y="367200"/>
            <a:ext cx="1265760" cy="2515320"/>
          </a:xfrm>
          <a:prstGeom prst="roundRect">
            <a:avLst>
              <a:gd name="adj" fmla="val 16667"/>
            </a:avLst>
          </a:prstGeom>
          <a:solidFill>
            <a:schemeClr val="accent1">
              <a:alpha val="21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8"/>
          <p:cNvSpPr/>
          <p:nvPr/>
        </p:nvSpPr>
        <p:spPr>
          <a:xfrm>
            <a:off x="9799920" y="1945440"/>
            <a:ext cx="789480" cy="27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9"/>
          <p:cNvSpPr/>
          <p:nvPr/>
        </p:nvSpPr>
        <p:spPr>
          <a:xfrm>
            <a:off x="7436880" y="1945440"/>
            <a:ext cx="1222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0"/>
          <p:cNvSpPr/>
          <p:nvPr/>
        </p:nvSpPr>
        <p:spPr>
          <a:xfrm>
            <a:off x="1746000" y="499464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ELB 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98" name="CustomShape 11"/>
          <p:cNvSpPr/>
          <p:nvPr/>
        </p:nvSpPr>
        <p:spPr>
          <a:xfrm>
            <a:off x="3653280" y="415404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299" name="CustomShape 12"/>
          <p:cNvSpPr/>
          <p:nvPr/>
        </p:nvSpPr>
        <p:spPr>
          <a:xfrm>
            <a:off x="3675960" y="5225400"/>
            <a:ext cx="1139760" cy="759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00" name="CustomShape 13"/>
          <p:cNvSpPr/>
          <p:nvPr/>
        </p:nvSpPr>
        <p:spPr>
          <a:xfrm flipV="1">
            <a:off x="2886120" y="4533480"/>
            <a:ext cx="766440" cy="83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4"/>
          <p:cNvSpPr/>
          <p:nvPr/>
        </p:nvSpPr>
        <p:spPr>
          <a:xfrm>
            <a:off x="3621600" y="3796200"/>
            <a:ext cx="1265760" cy="2515320"/>
          </a:xfrm>
          <a:prstGeom prst="roundRect">
            <a:avLst>
              <a:gd name="adj" fmla="val 16667"/>
            </a:avLst>
          </a:prstGeom>
          <a:solidFill>
            <a:schemeClr val="accent1">
              <a:alpha val="21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5"/>
          <p:cNvSpPr/>
          <p:nvPr/>
        </p:nvSpPr>
        <p:spPr>
          <a:xfrm>
            <a:off x="523080" y="5374440"/>
            <a:ext cx="1222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16"/>
          <p:cNvSpPr/>
          <p:nvPr/>
        </p:nvSpPr>
        <p:spPr>
          <a:xfrm>
            <a:off x="8659800" y="481932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ELB 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04" name="CustomShape 17"/>
          <p:cNvSpPr/>
          <p:nvPr/>
        </p:nvSpPr>
        <p:spPr>
          <a:xfrm>
            <a:off x="10566720" y="3979080"/>
            <a:ext cx="1139760" cy="7596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05" name="CustomShape 18"/>
          <p:cNvSpPr/>
          <p:nvPr/>
        </p:nvSpPr>
        <p:spPr>
          <a:xfrm>
            <a:off x="10589760" y="5050080"/>
            <a:ext cx="1139760" cy="759600"/>
          </a:xfrm>
          <a:prstGeom prst="roundRect">
            <a:avLst>
              <a:gd name="adj" fmla="val 16667"/>
            </a:avLst>
          </a:prstGeom>
          <a:solidFill>
            <a:srgbClr val="33CC33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EC2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06" name="CustomShape 19"/>
          <p:cNvSpPr/>
          <p:nvPr/>
        </p:nvSpPr>
        <p:spPr>
          <a:xfrm flipV="1">
            <a:off x="9799920" y="4358160"/>
            <a:ext cx="766440" cy="839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20"/>
          <p:cNvSpPr/>
          <p:nvPr/>
        </p:nvSpPr>
        <p:spPr>
          <a:xfrm>
            <a:off x="10535040" y="3620880"/>
            <a:ext cx="1265760" cy="2515320"/>
          </a:xfrm>
          <a:prstGeom prst="roundRect">
            <a:avLst>
              <a:gd name="adj" fmla="val 16667"/>
            </a:avLst>
          </a:prstGeom>
          <a:solidFill>
            <a:schemeClr val="accent1">
              <a:alpha val="21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1"/>
          <p:cNvSpPr/>
          <p:nvPr/>
        </p:nvSpPr>
        <p:spPr>
          <a:xfrm>
            <a:off x="7436880" y="5199480"/>
            <a:ext cx="1222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22"/>
          <p:cNvSpPr/>
          <p:nvPr/>
        </p:nvSpPr>
        <p:spPr>
          <a:xfrm>
            <a:off x="9799920" y="5199480"/>
            <a:ext cx="789480" cy="174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23"/>
          <p:cNvSpPr/>
          <p:nvPr/>
        </p:nvSpPr>
        <p:spPr>
          <a:xfrm>
            <a:off x="7436880" y="365040"/>
            <a:ext cx="569520" cy="5713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1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11" name="CustomShape 24"/>
          <p:cNvSpPr/>
          <p:nvPr/>
        </p:nvSpPr>
        <p:spPr>
          <a:xfrm>
            <a:off x="523080" y="3479400"/>
            <a:ext cx="569520" cy="5713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2</a:t>
            </a:r>
            <a:endParaRPr lang="en-AU" sz="2000" b="0" strike="noStrike" spc="-1">
              <a:latin typeface="Arial"/>
            </a:endParaRPr>
          </a:p>
        </p:txBody>
      </p:sp>
      <p:sp>
        <p:nvSpPr>
          <p:cNvPr id="312" name="CustomShape 25"/>
          <p:cNvSpPr/>
          <p:nvPr/>
        </p:nvSpPr>
        <p:spPr>
          <a:xfrm>
            <a:off x="7436880" y="3476520"/>
            <a:ext cx="569520" cy="57132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3</a:t>
            </a:r>
            <a:endParaRPr lang="en-AU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0" y="0"/>
            <a:ext cx="60818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3965B5"/>
              </a:gs>
              <a:gs pos="100000">
                <a:srgbClr val="3B3838"/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5" name="Picture 1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16" name="TextShape 3"/>
          <p:cNvSpPr txBox="1"/>
          <p:nvPr/>
        </p:nvSpPr>
        <p:spPr>
          <a:xfrm>
            <a:off x="640080" y="2053800"/>
            <a:ext cx="3668760" cy="2759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Setting up an Application Load Balancer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317" name="Content Placeholder 6"/>
          <p:cNvPicPr/>
          <p:nvPr/>
        </p:nvPicPr>
        <p:blipFill>
          <a:blip r:embed="rId3"/>
          <a:stretch/>
        </p:blipFill>
        <p:spPr>
          <a:xfrm>
            <a:off x="5441040" y="425880"/>
            <a:ext cx="6527520" cy="5911920"/>
          </a:xfrm>
          <a:prstGeom prst="rect">
            <a:avLst/>
          </a:prstGeom>
          <a:ln>
            <a:noFill/>
          </a:ln>
        </p:spPr>
      </p:pic>
      <p:sp>
        <p:nvSpPr>
          <p:cNvPr id="318" name="TextShape 4"/>
          <p:cNvSpPr txBox="1"/>
          <p:nvPr/>
        </p:nvSpPr>
        <p:spPr>
          <a:xfrm>
            <a:off x="5536440" y="6223680"/>
            <a:ext cx="528912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0000" lnSpcReduction="20000"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19" name="TextShape 5"/>
          <p:cNvSpPr txBox="1"/>
          <p:nvPr/>
        </p:nvSpPr>
        <p:spPr>
          <a:xfrm>
            <a:off x="10825920" y="6223680"/>
            <a:ext cx="570240" cy="313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01"/>
              </a:spcBef>
            </a:pPr>
            <a:fld id="{708E85EB-659B-4D18-AA4F-946FCEBD6473}" type="slidenum">
              <a:rPr lang="en-GB" sz="1000" b="0" strike="noStrike" spc="-1">
                <a:solidFill>
                  <a:srgbClr val="898989"/>
                </a:solidFill>
                <a:latin typeface="Tahoma"/>
              </a:rPr>
              <a:t>32</a:t>
            </a:fld>
            <a:endParaRPr lang="en-A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78000" y="4633560"/>
            <a:ext cx="11438280" cy="1843920"/>
          </a:xfrm>
          <a:prstGeom prst="rect">
            <a:avLst/>
          </a:prstGeom>
          <a:solidFill>
            <a:srgbClr val="404040"/>
          </a:solidFill>
          <a:ln w="127080" cap="sq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TextShape 2"/>
          <p:cNvSpPr txBox="1"/>
          <p:nvPr/>
        </p:nvSpPr>
        <p:spPr>
          <a:xfrm>
            <a:off x="527400" y="475668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 Light"/>
              </a:rPr>
              <a:t>Configure Security Group</a:t>
            </a:r>
            <a:endParaRPr lang="en-US" sz="5400" b="0" strike="noStrike" spc="-1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322" name="Content Placeholder 6"/>
          <p:cNvPicPr/>
          <p:nvPr/>
        </p:nvPicPr>
        <p:blipFill>
          <a:blip r:embed="rId2"/>
          <a:stretch/>
        </p:blipFill>
        <p:spPr>
          <a:xfrm>
            <a:off x="357480" y="307800"/>
            <a:ext cx="11421360" cy="3997440"/>
          </a:xfrm>
          <a:prstGeom prst="rect">
            <a:avLst/>
          </a:prstGeom>
          <a:ln>
            <a:noFill/>
          </a:ln>
        </p:spPr>
      </p:pic>
      <p:sp>
        <p:nvSpPr>
          <p:cNvPr id="323" name="Line 3"/>
          <p:cNvSpPr/>
          <p:nvPr/>
        </p:nvSpPr>
        <p:spPr>
          <a:xfrm>
            <a:off x="2209680" y="5738400"/>
            <a:ext cx="777240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TextShape 4"/>
          <p:cNvSpPr txBox="1"/>
          <p:nvPr/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25" name="TextShape 5"/>
          <p:cNvSpPr txBox="1"/>
          <p:nvPr/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16516B7E-422C-41DF-8EF7-E21829277F1B}" type="slidenum">
              <a:rPr lang="en-US" sz="1200" b="0" strike="noStrike" spc="-1">
                <a:solidFill>
                  <a:srgbClr val="898989"/>
                </a:solidFill>
                <a:latin typeface="Calibri"/>
              </a:rPr>
              <a:t>33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336960" y="321120"/>
            <a:ext cx="4331880" cy="6179040"/>
          </a:xfrm>
          <a:prstGeom prst="rect">
            <a:avLst/>
          </a:prstGeom>
          <a:solidFill>
            <a:srgbClr val="404040">
              <a:alpha val="90000"/>
            </a:srgbClr>
          </a:solidFill>
          <a:ln w="127080" cap="sq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TextShape 2"/>
          <p:cNvSpPr txBox="1"/>
          <p:nvPr/>
        </p:nvSpPr>
        <p:spPr>
          <a:xfrm>
            <a:off x="674280" y="914400"/>
            <a:ext cx="3657240" cy="2887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bri Light"/>
              </a:rPr>
              <a:t>Routing</a:t>
            </a:r>
            <a:endParaRPr lang="en-US" sz="48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28" name="Line 3"/>
          <p:cNvSpPr/>
          <p:nvPr/>
        </p:nvSpPr>
        <p:spPr>
          <a:xfrm>
            <a:off x="1190880" y="3909960"/>
            <a:ext cx="258696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9" name="Content Placeholder 6"/>
          <p:cNvPicPr/>
          <p:nvPr/>
        </p:nvPicPr>
        <p:blipFill>
          <a:blip r:embed="rId2"/>
          <a:stretch/>
        </p:blipFill>
        <p:spPr>
          <a:xfrm>
            <a:off x="5153760" y="926280"/>
            <a:ext cx="6553080" cy="5013000"/>
          </a:xfrm>
          <a:prstGeom prst="rect">
            <a:avLst/>
          </a:prstGeom>
          <a:ln>
            <a:noFill/>
          </a:ln>
        </p:spPr>
      </p:pic>
      <p:sp>
        <p:nvSpPr>
          <p:cNvPr id="330" name="TextShape 4"/>
          <p:cNvSpPr txBox="1"/>
          <p:nvPr/>
        </p:nvSpPr>
        <p:spPr>
          <a:xfrm>
            <a:off x="5153760" y="6356520"/>
            <a:ext cx="46155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20000"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31" name="TextShape 5"/>
          <p:cNvSpPr txBox="1"/>
          <p:nvPr/>
        </p:nvSpPr>
        <p:spPr>
          <a:xfrm>
            <a:off x="9991080" y="6356520"/>
            <a:ext cx="13622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6AEBCD7D-5CBD-4B90-8772-8E36C03FEEA4}" type="slidenum">
              <a:rPr lang="en-US" sz="1200" b="0" strike="noStrike" spc="-1">
                <a:solidFill>
                  <a:srgbClr val="595959"/>
                </a:solidFill>
                <a:latin typeface="Calibri"/>
              </a:rPr>
              <a:t>34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78000" y="4633560"/>
            <a:ext cx="11438280" cy="1843920"/>
          </a:xfrm>
          <a:prstGeom prst="rect">
            <a:avLst/>
          </a:prstGeom>
          <a:solidFill>
            <a:srgbClr val="404040"/>
          </a:solidFill>
          <a:ln w="127080" cap="sq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TextShape 2"/>
          <p:cNvSpPr txBox="1"/>
          <p:nvPr/>
        </p:nvSpPr>
        <p:spPr>
          <a:xfrm>
            <a:off x="527400" y="475668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 Light"/>
              </a:rPr>
              <a:t>Add instances</a:t>
            </a:r>
            <a:endParaRPr lang="en-US" sz="5400" b="0" strike="noStrike" spc="-1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334" name="Content Placeholder 6"/>
          <p:cNvPicPr/>
          <p:nvPr/>
        </p:nvPicPr>
        <p:blipFill>
          <a:blip r:embed="rId2"/>
          <a:stretch/>
        </p:blipFill>
        <p:spPr>
          <a:xfrm>
            <a:off x="2993400" y="307800"/>
            <a:ext cx="6149880" cy="3997440"/>
          </a:xfrm>
          <a:prstGeom prst="rect">
            <a:avLst/>
          </a:prstGeom>
          <a:ln>
            <a:noFill/>
          </a:ln>
        </p:spPr>
      </p:pic>
      <p:sp>
        <p:nvSpPr>
          <p:cNvPr id="335" name="Line 3"/>
          <p:cNvSpPr/>
          <p:nvPr/>
        </p:nvSpPr>
        <p:spPr>
          <a:xfrm>
            <a:off x="2209680" y="5738400"/>
            <a:ext cx="7772400" cy="0"/>
          </a:xfrm>
          <a:prstGeom prst="line">
            <a:avLst/>
          </a:prstGeom>
          <a:ln w="2232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TextShape 4"/>
          <p:cNvSpPr txBox="1"/>
          <p:nvPr/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37" name="TextShape 5"/>
          <p:cNvSpPr txBox="1"/>
          <p:nvPr/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3F0225BC-3F03-46E3-93E0-636B125EB8E9}" type="slidenum">
              <a:rPr lang="en-US" sz="1200" b="0" strike="noStrike" spc="-1">
                <a:solidFill>
                  <a:srgbClr val="898989"/>
                </a:solidFill>
                <a:latin typeface="Calibri"/>
              </a:rPr>
              <a:t>35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How it works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Request coming in to LB is assigned to a connected instance based on an algorithm: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Chooses based on the rules set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Only routes if instance is healthy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Sticky sessions: requests will always go to the instance that handled the fist request from a client (cookie based)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Round robin for TCP load balancer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Least number of requests for Application Load Balancer</a:t>
            </a: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41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219C2663-69C7-4FF3-975E-5916CBD9F645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36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Load balancers for maintenance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Using a load balancer, can seamlessly take instances offline and update them, then bring them back on line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Can use to scale by adding more instances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Can load balance over regions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Protects the machines from public exposure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Offload SSL</a:t>
            </a:r>
          </a:p>
        </p:txBody>
      </p:sp>
      <p:sp>
        <p:nvSpPr>
          <p:cNvPr id="344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AU" sz="2400" b="0" strike="noStrike" spc="-1">
              <a:latin typeface="Times New Roman"/>
            </a:endParaRPr>
          </a:p>
        </p:txBody>
      </p:sp>
      <p:sp>
        <p:nvSpPr>
          <p:cNvPr id="345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054FE012-969B-4957-BFB5-C34F3DA58A18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37</a:t>
            </a:fld>
            <a:endParaRPr lang="en-AU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750960" y="326880"/>
            <a:ext cx="10923480" cy="821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 Light"/>
              </a:rPr>
              <a:t>TCP/IP Addressing</a:t>
            </a:r>
            <a:endParaRPr lang="en-US" sz="28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69424629-809B-4847-92A5-88A07419ED68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4</a:t>
            </a:fld>
            <a:endParaRPr lang="en-AU" sz="1200" b="0" strike="noStrike" spc="-1">
              <a:latin typeface="Times New Roman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750960" y="1148760"/>
            <a:ext cx="10604880" cy="5014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IPv4 (where IP is used it implies IPv4) address is made up of 4 bytes and represented as: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nnn.nnn.nnn.nnn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130.95.172.57 (</a:t>
            </a:r>
            <a:r>
              <a:rPr lang="en-AU" sz="2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www.csse.uwa.edu.au</a:t>
            </a: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Translation between name and IP address done by Domain Name System (DNS)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Specific ranges of IP addresses reserved as </a:t>
            </a:r>
            <a:r>
              <a:rPr lang="en-US" sz="2800" b="1" i="1" strike="noStrike" spc="-1">
                <a:solidFill>
                  <a:srgbClr val="000000"/>
                </a:solidFill>
                <a:latin typeface="Calibri"/>
              </a:rPr>
              <a:t>Private Addresses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47" name="Table 4"/>
          <p:cNvGraphicFramePr/>
          <p:nvPr/>
        </p:nvGraphicFramePr>
        <p:xfrm>
          <a:off x="2468160" y="4285440"/>
          <a:ext cx="6945120" cy="2252880"/>
        </p:xfrm>
        <a:graphic>
          <a:graphicData uri="http://schemas.openxmlformats.org/drawingml/2006/table">
            <a:tbl>
              <a:tblPr/>
              <a:tblGrid>
                <a:gridCol w="12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2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RFC1918 name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IP address range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Number of addresses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Largest CIDR block (subnet mask)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24-bit block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10.0.0.0 – 10.255.255.255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16,777,216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10.0.0.0/8 (255.0.0.0)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20-bit block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172.16.0.0 – 172.31.255.255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1,048,576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172.16.0.0/12 (255.240.0.0)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16-bit block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192.168.0.0 – 192.168.255.255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65,536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192.168.0.0/16 (255.255.0.0)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FFFFFF"/>
                          </a:solidFill>
                          <a:latin typeface="Century Gothic"/>
                          <a:ea typeface="Century Gothic"/>
                        </a:rPr>
                        <a:t>Carrier-Grade NAT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AU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100.64.0.0</a:t>
                      </a: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 – 100.127.255.255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4,194,304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9"/>
                        </a:spcBef>
                        <a:spcAft>
                          <a:spcPts val="1199"/>
                        </a:spcAft>
                      </a:pPr>
                      <a:r>
                        <a:rPr lang="en-AU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100.64.0.0/10</a:t>
                      </a: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</a:rPr>
                        <a:t> (255.192.0.0)</a:t>
                      </a:r>
                      <a:endParaRPr lang="en-AU" sz="1000" b="0" strike="noStrike" spc="-1">
                        <a:latin typeface="Arial"/>
                      </a:endParaRPr>
                    </a:p>
                  </a:txBody>
                  <a:tcPr marL="60840" marR="608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Networks and Hosts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838080" y="16290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To route a TCP/IP packet on the Internet, need to know its destination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Determined by its network address and host address on that network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Configuration of network interface is done with an IP address and Subnet mask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130.95.172.57 with Mask 255.255.255.0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Network address is 130.95.172.57 AND 255.255.255.0 </a:t>
            </a:r>
            <a:r>
              <a:rPr lang="en-AU" sz="24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 130.95.172.0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400" b="0" strike="noStrike" spc="-1">
                <a:solidFill>
                  <a:srgbClr val="000000"/>
                </a:solidFill>
                <a:latin typeface="Calibri"/>
              </a:rPr>
              <a:t>Host address is 130.95.172.57 AND complement of 255.255.255.0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130.95.172.57 AND 0.0.0.255 </a:t>
            </a:r>
            <a:r>
              <a:rPr lang="en-AU" sz="20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en-AU" sz="2000" b="0" strike="noStrike" spc="-1">
                <a:solidFill>
                  <a:srgbClr val="000000"/>
                </a:solidFill>
                <a:latin typeface="Calibri"/>
              </a:rPr>
              <a:t> 0.0.0.57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Network addressing is done using Classless Inter-Domain Routing (CIDR)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Special addresses: First address is </a:t>
            </a:r>
            <a:r>
              <a:rPr lang="en-AU" sz="2800" b="1" strike="noStrike" spc="-1">
                <a:solidFill>
                  <a:srgbClr val="000000"/>
                </a:solidFill>
                <a:latin typeface="Calibri"/>
              </a:rPr>
              <a:t>network address (e.g. 130.95.172.0)</a:t>
            </a:r>
            <a:r>
              <a:rPr lang="en-AU" sz="2800" b="0" strike="noStrike" spc="-1">
                <a:solidFill>
                  <a:srgbClr val="000000"/>
                </a:solidFill>
                <a:latin typeface="Calibri"/>
              </a:rPr>
              <a:t>, Last address is </a:t>
            </a:r>
            <a:r>
              <a:rPr lang="en-AU" sz="2800" b="1" strike="noStrike" spc="-1">
                <a:solidFill>
                  <a:srgbClr val="000000"/>
                </a:solidFill>
                <a:latin typeface="Calibri"/>
              </a:rPr>
              <a:t>broadcast (all hosts) address (130.95.172.255)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955080" y="165240"/>
            <a:ext cx="7301160" cy="1280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 Light"/>
              </a:rPr>
              <a:t>CIDR Examples</a:t>
            </a:r>
            <a:endParaRPr lang="en-US" sz="28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955080" y="1446120"/>
            <a:ext cx="10398240" cy="4866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CIDR allows us to subnet IP addresses for: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performance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administration e.g. An organisation is given a subnet: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130.95.141.192 Netmask: 255.255.255.192 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192 is 1100 0000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This works out as 130.95.141.192/26 = 64 hosts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955080" y="165240"/>
            <a:ext cx="7301160" cy="1280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 Light"/>
              </a:rPr>
              <a:t>CIDR Examples</a:t>
            </a:r>
            <a:endParaRPr lang="en-US" sz="28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955080" y="1446120"/>
            <a:ext cx="10398240" cy="48668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hr-HR" sz="2400" b="0" strike="noStrike" spc="-1">
                <a:solidFill>
                  <a:srgbClr val="000000"/>
                </a:solidFill>
                <a:latin typeface="Calibri"/>
              </a:rPr>
              <a:t>A: 172.16.17.30/20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hr-HR" sz="2400" b="0" strike="noStrike" spc="-1">
                <a:solidFill>
                  <a:srgbClr val="000000"/>
                </a:solidFill>
                <a:latin typeface="Calibri"/>
              </a:rPr>
              <a:t>B: 172.16.28.15/20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Are they on the same subnet? Need to work out the fist and last address of that subnet and then see if B is in it.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First address is done using a bitwise AND on the address and subnet mask</a:t>
            </a:r>
          </a:p>
          <a:p>
            <a:pPr marL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172.16.17.30 - 	10101100.00010000.00010001.00011110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255.255.240.0 - 	11111111.11111111.11110000.00000000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		-----------------|AND|-------------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subnet = 	10101100.00010000.00010000.00000000 = </a:t>
            </a:r>
            <a:r>
              <a:rPr lang="en-US" sz="11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172.16.16.0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Courier New"/>
              </a:rPr>
              <a:t>Last address is done using a bitwise OR on the address and the complement of the  mask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172.16.17.30 - 	10101100.00010000.00010001.00011110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255.255.240.0 - 	00000000.00000000.00001111.11111111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		-----------------|OR|-------------- 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Courier New"/>
                <a:ea typeface="Courier New"/>
              </a:rPr>
              <a:t>subnet = 	10101100.00010000.00011111.11111111 = </a:t>
            </a:r>
            <a:r>
              <a:rPr lang="en-US" sz="1100" b="1" strike="noStrike" spc="-1">
                <a:solidFill>
                  <a:srgbClr val="000000"/>
                </a:solidFill>
                <a:latin typeface="Courier New"/>
                <a:ea typeface="Courier New"/>
              </a:rPr>
              <a:t>172.16.31.255</a:t>
            </a: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1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019160" y="395640"/>
            <a:ext cx="7301160" cy="484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 Light"/>
              </a:rPr>
              <a:t>Classless Inter-Domain Routing (CIDR)</a:t>
            </a:r>
            <a:endParaRPr lang="en-US" sz="28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spcBef>
                <a:spcPts val="241"/>
              </a:spcBef>
            </a:pPr>
            <a:fld id="{FB40DFAD-C73D-4E04-9539-E1EABAB7567D}" type="slidenum">
              <a:rPr lang="en-GB" sz="1200" b="0" strike="noStrike" spc="-1">
                <a:solidFill>
                  <a:srgbClr val="8B8B8B"/>
                </a:solidFill>
                <a:latin typeface="Tahoma"/>
              </a:rPr>
              <a:t>8</a:t>
            </a:fld>
            <a:endParaRPr lang="en-AU" sz="1200" b="0" strike="noStrike" spc="-1">
              <a:latin typeface="Times New Roman"/>
            </a:endParaRPr>
          </a:p>
        </p:txBody>
      </p:sp>
      <p:graphicFrame>
        <p:nvGraphicFramePr>
          <p:cNvPr id="156" name="Table 3"/>
          <p:cNvGraphicFramePr/>
          <p:nvPr/>
        </p:nvGraphicFramePr>
        <p:xfrm>
          <a:off x="2481840" y="955080"/>
          <a:ext cx="7633080" cy="5610600"/>
        </p:xfrm>
        <a:graphic>
          <a:graphicData uri="http://schemas.openxmlformats.org/drawingml/2006/table">
            <a:tbl>
              <a:tblPr/>
              <a:tblGrid>
                <a:gridCol w="1813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Addresses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bits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prefix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class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Subnet Mask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/32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255.255.255.255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/31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255.255.255.254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/30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255.255.255.252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/29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255.255.255.248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/28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255.255.255.240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512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/23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2C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255.255.254.0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1K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/22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4C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255.255.252.0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64K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/16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255.255.0.0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128K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17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/15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255.254.0.0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256K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18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/14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255.252.0.0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512K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/13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255.248.0.0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255.240.0.0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21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/11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32B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255.224.0.0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/10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64B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255.192.0.0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..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128M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27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/5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8A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248.0.0.0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256M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28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/4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16A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240.0.0.0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488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512M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29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/3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32A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224.0.0.0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8120"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1024M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/2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64A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9"/>
                        </a:lnSpc>
                        <a:spcAft>
                          <a:spcPts val="1199"/>
                        </a:spcAft>
                      </a:pPr>
                      <a:r>
                        <a:rPr lang="en-GB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192.0.0.0 </a:t>
                      </a:r>
                      <a:endParaRPr lang="en-AU" sz="105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Routing in IPv4</a:t>
            </a:r>
            <a:endParaRPr lang="en-US" sz="4400" b="0" strike="noStrike" spc="-1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 router has two addresses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 address through which the device inside of the router can be accessed.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Another address belongs to the granted block (subnetwork).</a:t>
            </a: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9" name="Group 3"/>
          <p:cNvGrpSpPr/>
          <p:nvPr/>
        </p:nvGrpSpPr>
        <p:grpSpPr>
          <a:xfrm>
            <a:off x="1658520" y="4275000"/>
            <a:ext cx="7854480" cy="1510200"/>
            <a:chOff x="1658520" y="4275000"/>
            <a:chExt cx="7854480" cy="1510200"/>
          </a:xfrm>
        </p:grpSpPr>
        <p:pic>
          <p:nvPicPr>
            <p:cNvPr id="160" name="Picture 3"/>
            <p:cNvPicPr/>
            <p:nvPr/>
          </p:nvPicPr>
          <p:blipFill>
            <a:blip r:embed="rId3"/>
            <a:stretch/>
          </p:blipFill>
          <p:spPr>
            <a:xfrm>
              <a:off x="4934880" y="4732200"/>
              <a:ext cx="1587600" cy="875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1" name="CustomShape 4"/>
            <p:cNvSpPr/>
            <p:nvPr/>
          </p:nvSpPr>
          <p:spPr>
            <a:xfrm>
              <a:off x="1658520" y="4275000"/>
              <a:ext cx="2253240" cy="1510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360">
              <a:solidFill>
                <a:srgbClr val="000000"/>
              </a:solidFill>
              <a:miter/>
            </a:ln>
            <a:effectLst>
              <a:outerShdw dist="107423" dir="2700000" algn="ctr" rotWithShape="0">
                <a:srgbClr val="80808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400"/>
                </a:spcBef>
              </a:pPr>
              <a:r>
                <a:rPr lang="en-US" sz="2000" b="0" strike="noStrike" spc="-1">
                  <a:solidFill>
                    <a:srgbClr val="000000"/>
                  </a:solidFill>
                  <a:latin typeface="Arial"/>
                </a:rPr>
                <a:t>Internet</a:t>
              </a:r>
              <a:endParaRPr lang="en-AU" sz="2000" b="0" strike="noStrike" spc="-1">
                <a:latin typeface="Arial"/>
              </a:endParaRPr>
            </a:p>
          </p:txBody>
        </p:sp>
        <p:sp>
          <p:nvSpPr>
            <p:cNvPr id="162" name="CustomShape 5"/>
            <p:cNvSpPr/>
            <p:nvPr/>
          </p:nvSpPr>
          <p:spPr>
            <a:xfrm>
              <a:off x="7373520" y="4351320"/>
              <a:ext cx="2139480" cy="1433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360">
              <a:solidFill>
                <a:srgbClr val="000000"/>
              </a:solidFill>
              <a:miter/>
            </a:ln>
            <a:effectLst>
              <a:outerShdw dist="107423" dir="2700000" algn="ctr" rotWithShape="0">
                <a:srgbClr val="80808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400"/>
                </a:spcBef>
              </a:pPr>
              <a:r>
                <a:rPr lang="en-US" sz="2000" b="0" strike="noStrike" spc="-1">
                  <a:solidFill>
                    <a:srgbClr val="000000"/>
                  </a:solidFill>
                  <a:latin typeface="Arial"/>
                </a:rPr>
                <a:t>Public  Subnet</a:t>
              </a:r>
              <a:endParaRPr lang="en-AU" sz="2000" b="0" strike="noStrike" spc="-1">
                <a:latin typeface="Arial"/>
              </a:endParaRPr>
            </a:p>
          </p:txBody>
        </p:sp>
        <p:sp>
          <p:nvSpPr>
            <p:cNvPr id="163" name="Line 6"/>
            <p:cNvSpPr/>
            <p:nvPr/>
          </p:nvSpPr>
          <p:spPr>
            <a:xfrm flipH="1">
              <a:off x="6306480" y="5068080"/>
              <a:ext cx="1073520" cy="45000"/>
            </a:xfrm>
            <a:prstGeom prst="line">
              <a:avLst/>
            </a:prstGeom>
            <a:ln w="19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Line 7"/>
            <p:cNvSpPr/>
            <p:nvPr/>
          </p:nvSpPr>
          <p:spPr>
            <a:xfrm>
              <a:off x="3909960" y="5029920"/>
              <a:ext cx="1024920" cy="6840"/>
            </a:xfrm>
            <a:prstGeom prst="line">
              <a:avLst/>
            </a:prstGeom>
            <a:ln w="19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5" name="CustomShape 8"/>
          <p:cNvSpPr/>
          <p:nvPr/>
        </p:nvSpPr>
        <p:spPr>
          <a:xfrm>
            <a:off x="5740560" y="4387680"/>
            <a:ext cx="136980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123.35.0.0/28</a:t>
            </a:r>
            <a:endParaRPr lang="en-AU" sz="1200" b="0" strike="noStrike" spc="-1"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4284360" y="5421240"/>
            <a:ext cx="10954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Courier New"/>
              </a:rPr>
              <a:t>200.4.25.8</a:t>
            </a:r>
            <a:endParaRPr lang="en-AU" sz="1200" b="0" strike="noStrike" spc="-1">
              <a:latin typeface="Arial"/>
            </a:endParaRPr>
          </a:p>
        </p:txBody>
      </p:sp>
      <p:sp>
        <p:nvSpPr>
          <p:cNvPr id="167" name="CustomShape 10"/>
          <p:cNvSpPr/>
          <p:nvPr/>
        </p:nvSpPr>
        <p:spPr>
          <a:xfrm flipH="1">
            <a:off x="6522840" y="3592440"/>
            <a:ext cx="714960" cy="68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1"/>
          <p:cNvSpPr/>
          <p:nvPr/>
        </p:nvSpPr>
        <p:spPr>
          <a:xfrm>
            <a:off x="4848480" y="3239640"/>
            <a:ext cx="5251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Tahoma"/>
              </a:rPr>
              <a:t>If this network is public it is advertised to route traffic to it</a:t>
            </a:r>
            <a:endParaRPr lang="en-AU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57611</TotalTime>
  <Words>1935</Words>
  <Application>Microsoft Macintosh PowerPoint</Application>
  <PresentationFormat>Widescreen</PresentationFormat>
  <Paragraphs>403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Arial</vt:lpstr>
      <vt:lpstr>Calibri</vt:lpstr>
      <vt:lpstr>Calibri Light</vt:lpstr>
      <vt:lpstr>Century Gothic</vt:lpstr>
      <vt:lpstr>Courier New</vt:lpstr>
      <vt:lpstr>DejaVu Sans</vt:lpstr>
      <vt:lpstr>Open Sans</vt:lpstr>
      <vt:lpstr>Symbol</vt:lpstr>
      <vt:lpstr>Tahoma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Rice University / Max Planck Institute for Software Systems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4167</cp:revision>
  <dcterms:created xsi:type="dcterms:W3CDTF">1999-05-23T11:18:07Z</dcterms:created>
  <dcterms:modified xsi:type="dcterms:W3CDTF">2021-07-16T04:08:42Z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Company">
    <vt:lpwstr>Rice University / Max Planck Institute for Software Systems</vt:lpwstr>
  </property>
  <property fmtid="{D5CDD505-2E9C-101B-9397-08002B2CF9AE}" pid="4" name="HiddenSlides">
    <vt:i4>0</vt:i4>
  </property>
  <property fmtid="{D5CDD505-2E9C-101B-9397-08002B2CF9AE}" pid="5" name="HyperlinkBase">
    <vt:lpwstr>http://www.cs.rice.edu/~ahae/</vt:lpwstr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anager">
    <vt:lpwstr>Peter Druschel</vt:lpwstr>
  </property>
  <property fmtid="{D5CDD505-2E9C-101B-9397-08002B2CF9AE}" pid="10" name="Notes">
    <vt:i4>27</vt:i4>
  </property>
  <property fmtid="{D5CDD505-2E9C-101B-9397-08002B2CF9AE}" pid="11" name="PresentationFormat">
    <vt:lpwstr>Widescreen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37</vt:i4>
  </property>
  <property fmtid="{D5CDD505-2E9C-101B-9397-08002B2CF9AE}" pid="15" name="category">
    <vt:lpwstr>Lecture</vt:lpwstr>
  </property>
</Properties>
</file>